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6" r:id="rId2"/>
  </p:sldMasterIdLst>
  <p:notesMasterIdLst>
    <p:notesMasterId r:id="rId21"/>
  </p:notes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7CB040"/>
    <a:srgbClr val="951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9F72F-70FD-490B-8680-65A904B013B6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D3CFD-57D4-45DA-95E0-33C9F9ECE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4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79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8C70D5-320C-40B3-8EF8-F418D60814EE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0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0980D-2591-4B60-8E9A-A05A1207408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4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0980D-2591-4B60-8E9A-A05A1207408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0980D-2591-4B60-8E9A-A05A1207408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0980D-2591-4B60-8E9A-A05A1207408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8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0980D-2591-4B60-8E9A-A05A1207408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0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0980D-2591-4B60-8E9A-A05A1207408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0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0980D-2591-4B60-8E9A-A05A1207408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67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0980D-2591-4B60-8E9A-A05A1207408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5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ureSystems_PPT_IntroSlide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bm_sp_lockup_western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75" y="150813"/>
            <a:ext cx="1060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5916613" y="6481763"/>
            <a:ext cx="305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ea typeface="MS PGothic" pitchFamily="34" charset="-128"/>
              </a:rPr>
              <a:t>© 2013 IBM Corporation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" y="2219325"/>
            <a:ext cx="8191500" cy="660400"/>
          </a:xfrm>
        </p:spPr>
        <p:txBody>
          <a:bodyPr tIns="0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3088" y="593725"/>
            <a:ext cx="2220912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588" y="593725"/>
            <a:ext cx="65151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11188"/>
            <a:ext cx="8761413" cy="458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828800"/>
            <a:ext cx="8758238" cy="4491038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5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7589838" y="6535738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© 2014 IBM Corporation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217488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73038" y="6518275"/>
            <a:ext cx="390525" cy="201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E44DF-2C59-4F4B-A1F1-FC53B676C4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217488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217488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96200" y="65532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28600" y="6553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black">
          <a:xfrm>
            <a:off x="76200" y="6521450"/>
            <a:ext cx="1371600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©2016 IBM Corporation</a:t>
            </a: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3" b="32227"/>
          <a:stretch>
            <a:fillRect/>
          </a:stretch>
        </p:blipFill>
        <p:spPr bwMode="auto">
          <a:xfrm>
            <a:off x="6721475" y="4294188"/>
            <a:ext cx="24225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3" b="32227"/>
          <a:stretch>
            <a:fillRect/>
          </a:stretch>
        </p:blipFill>
        <p:spPr bwMode="auto">
          <a:xfrm>
            <a:off x="6721475" y="4294188"/>
            <a:ext cx="24225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" y="2743200"/>
            <a:ext cx="6419088" cy="15240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30188" y="4452938"/>
            <a:ext cx="5290395" cy="1255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35250" y="6600825"/>
            <a:ext cx="4094163" cy="190500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638" y="166897"/>
            <a:ext cx="1371600" cy="3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940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5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7589838" y="6535738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© 2016 IBM Corporation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217488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73038" y="6518275"/>
            <a:ext cx="390525" cy="201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6BEE4-6000-4F7A-8684-0EE9823C9C4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217488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217488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638" y="166897"/>
            <a:ext cx="1371600" cy="3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94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04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7589838" y="669255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©2016 IBM Corporation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73038" y="6675092"/>
            <a:ext cx="390525" cy="201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6BEE4-6000-4F7A-8684-0EE9823C9C4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5129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7589838" y="669255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©2016 IBM Corporation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73038" y="6675092"/>
            <a:ext cx="390525" cy="201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6BEE4-6000-4F7A-8684-0EE9823C9C4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766192" y="1130680"/>
            <a:ext cx="5663860" cy="5544412"/>
            <a:chOff x="1178339" y="-68107"/>
            <a:chExt cx="7146236" cy="699552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4" t="5589" r="19348" b="5109"/>
            <a:stretch/>
          </p:blipFill>
          <p:spPr>
            <a:xfrm>
              <a:off x="1178339" y="-68107"/>
              <a:ext cx="7146236" cy="69955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Oval 2"/>
            <p:cNvSpPr/>
            <p:nvPr userDrawn="1"/>
          </p:nvSpPr>
          <p:spPr bwMode="auto">
            <a:xfrm>
              <a:off x="1799536" y="502581"/>
              <a:ext cx="5883964" cy="58143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217488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638" y="166897"/>
            <a:ext cx="1371600" cy="3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43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7589838" y="669255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©2016 IBM Corporation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73038" y="6675092"/>
            <a:ext cx="390525" cy="201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6BEE4-6000-4F7A-8684-0EE9823C9C4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t="5589" r="19348" b="5109"/>
          <a:stretch/>
        </p:blipFill>
        <p:spPr>
          <a:xfrm>
            <a:off x="2602869" y="1732939"/>
            <a:ext cx="3943636" cy="3860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217488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638" y="166897"/>
            <a:ext cx="1371600" cy="3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9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7589838" y="669255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©2016 IBM Corporation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73038" y="6675092"/>
            <a:ext cx="390525" cy="201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6BEE4-6000-4F7A-8684-0EE9823C9C4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217488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638" y="166897"/>
            <a:ext cx="1371600" cy="316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14" y="1302025"/>
            <a:ext cx="6301906" cy="42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841500"/>
            <a:ext cx="413385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841500"/>
            <a:ext cx="413385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593725"/>
            <a:ext cx="88884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841500"/>
            <a:ext cx="84201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black">
          <a:xfrm>
            <a:off x="5916613" y="6481763"/>
            <a:ext cx="305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ea typeface="MS PGothic" pitchFamily="34" charset="-128"/>
              </a:rPr>
              <a:t>© 2013 IBM Corporation</a:t>
            </a:r>
          </a:p>
        </p:txBody>
      </p:sp>
      <p:pic>
        <p:nvPicPr>
          <p:cNvPr id="1030" name="Picture 6" descr="ibm_sp_lockup_western-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9875" y="150813"/>
            <a:ext cx="1060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1450" y="6456363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35D4BB-50E1-46A9-9CE0-EE63050B2D18}" type="slidenum">
              <a:rPr lang="en-US" sz="100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032" name="Picture 8" descr="PureSystems_PPT_wordmark-blac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" y="301625"/>
            <a:ext cx="1463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515938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1600">
          <a:solidFill>
            <a:srgbClr val="000000"/>
          </a:solidFill>
          <a:latin typeface="+mn-lt"/>
          <a:ea typeface="MS PGothic" pitchFamily="34" charset="-128"/>
        </a:defRPr>
      </a:lvl2pPr>
      <a:lvl3pPr marL="804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3pPr>
      <a:lvl4pPr marL="1430338" indent="-1762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4pPr>
      <a:lvl5pPr marL="1719263" indent="-79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MS PGothic" pitchFamily="34" charset="-128"/>
        </a:defRPr>
      </a:lvl5pPr>
      <a:lvl6pPr marL="2176463" indent="-7938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</a:defRPr>
      </a:lvl6pPr>
      <a:lvl7pPr marL="2633663" indent="-7938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</a:defRPr>
      </a:lvl7pPr>
      <a:lvl8pPr marL="3090863" indent="-7938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</a:defRPr>
      </a:lvl8pPr>
      <a:lvl9pPr marL="3548063" indent="-7938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86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121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charset="0"/>
          <a:ea typeface="ＭＳ Ｐゴシック" panose="020B0600070205080204" pitchFamily="34" charset="-128"/>
          <a:cs typeface="+mn-cs"/>
        </a:defRPr>
      </a:lvl1pPr>
      <a:lvl2pPr marL="509588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Arial" charset="0"/>
          <a:ea typeface="ＭＳ Ｐゴシック" panose="020B0600070205080204" pitchFamily="34" charset="-128"/>
          <a:cs typeface="+mn-cs"/>
        </a:defRPr>
      </a:lvl2pPr>
      <a:lvl3pPr marL="855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  <a:ea typeface="ＭＳ Ｐゴシック" panose="020B0600070205080204" pitchFamily="34" charset="-128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Arial" charset="0"/>
          <a:ea typeface="ＭＳ Ｐゴシック" panose="020B0600070205080204" pitchFamily="34" charset="-128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  <a:ea typeface="ＭＳ Ｐゴシック" panose="020B0600070205080204" pitchFamily="34" charset="-128"/>
          <a:cs typeface="+mn-cs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bio_zaffaroni@it.ib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IBM ITALIA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23" name="Text Placeholder 1"/>
          <p:cNvSpPr>
            <a:spLocks noGrp="1"/>
          </p:cNvSpPr>
          <p:nvPr>
            <p:ph type="body" idx="1"/>
          </p:nvPr>
        </p:nvSpPr>
        <p:spPr>
          <a:xfrm>
            <a:off x="413873" y="2091926"/>
            <a:ext cx="8655812" cy="271228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err="1">
                <a:latin typeface="Arial" panose="020B0604020202020204" pitchFamily="34" charset="0"/>
              </a:rPr>
              <a:t>Soluzioni</a:t>
            </a:r>
            <a:r>
              <a:rPr lang="en-US" altLang="en-US" sz="2800" dirty="0">
                <a:latin typeface="Arial" panose="020B0604020202020204" pitchFamily="34" charset="0"/>
              </a:rPr>
              <a:t> per la </a:t>
            </a:r>
            <a:r>
              <a:rPr lang="en-US" altLang="en-US" sz="2800" dirty="0" err="1">
                <a:latin typeface="Arial" panose="020B0604020202020204" pitchFamily="34" charset="0"/>
              </a:rPr>
              <a:t>difesa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della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tua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azienda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endParaRPr lang="en-US" altLang="en-US" sz="1050" i="1" u="sng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050" i="1" u="sng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050" i="1" u="sng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1800" i="1" u="sng" dirty="0" err="1">
                <a:latin typeface="Arial" panose="020B0604020202020204" pitchFamily="34" charset="0"/>
              </a:rPr>
              <a:t>Descrizione</a:t>
            </a:r>
            <a:r>
              <a:rPr lang="en-US" altLang="en-US" sz="1800" i="1" u="sng" dirty="0">
                <a:latin typeface="Arial" panose="020B0604020202020204" pitchFamily="34" charset="0"/>
              </a:rPr>
              <a:t> </a:t>
            </a:r>
            <a:r>
              <a:rPr lang="en-US" altLang="en-US" sz="1800" i="1" u="sng" dirty="0" err="1">
                <a:latin typeface="Arial" panose="020B0604020202020204" pitchFamily="34" charset="0"/>
              </a:rPr>
              <a:t>delle</a:t>
            </a:r>
            <a:r>
              <a:rPr lang="en-US" altLang="en-US" sz="1800" i="1" u="sng" dirty="0">
                <a:latin typeface="Arial" panose="020B0604020202020204" pitchFamily="34" charset="0"/>
              </a:rPr>
              <a:t> </a:t>
            </a:r>
            <a:r>
              <a:rPr lang="en-US" altLang="en-US" sz="1800" i="1" u="sng" dirty="0" err="1">
                <a:latin typeface="Arial" panose="020B0604020202020204" pitchFamily="34" charset="0"/>
              </a:rPr>
              <a:t>Soluzioni</a:t>
            </a:r>
            <a:r>
              <a:rPr lang="en-US" altLang="en-US" sz="1800" i="1" u="sng" dirty="0">
                <a:latin typeface="Arial" panose="020B0604020202020204" pitchFamily="34" charset="0"/>
              </a:rPr>
              <a:t> IBM </a:t>
            </a:r>
            <a:endParaRPr lang="en-US" altLang="en-US" sz="2000" u="sng" dirty="0">
              <a:latin typeface="Arial" panose="020B0604020202020204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65760" y="4949849"/>
            <a:ext cx="6035675" cy="636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Fabio Zaffaroni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– Information Technology Management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Consultant - IBM Italia GTS 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fabio_zaffaroni@it.ibm.com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Tel:+39.335.7478427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9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53" y="782735"/>
            <a:ext cx="1582893" cy="1289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Rectangle 18"/>
          <p:cNvSpPr/>
          <p:nvPr/>
        </p:nvSpPr>
        <p:spPr bwMode="auto">
          <a:xfrm>
            <a:off x="264160" y="2626091"/>
            <a:ext cx="5492262" cy="3567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pic>
        <p:nvPicPr>
          <p:cNvPr id="22" name="Picture 43" descr="ICON_S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7" y="2682875"/>
            <a:ext cx="859067" cy="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43"/>
          <p:cNvCxnSpPr>
            <a:cxnSpLocks noChangeShapeType="1"/>
          </p:cNvCxnSpPr>
          <p:nvPr/>
        </p:nvCxnSpPr>
        <p:spPr bwMode="auto">
          <a:xfrm>
            <a:off x="1972056" y="2430715"/>
            <a:ext cx="5791200" cy="0"/>
          </a:xfrm>
          <a:prstGeom prst="straightConnector1">
            <a:avLst/>
          </a:prstGeom>
          <a:noFill/>
          <a:ln w="19050" algn="ctr">
            <a:solidFill>
              <a:srgbClr val="E9830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57188" y="908050"/>
            <a:ext cx="625462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/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–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>
                  <a:lumMod val="50000"/>
                </a:schemeClr>
              </a:buClr>
              <a:buChar char="•"/>
              <a:tabLst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Char char="–"/>
              <a:defRPr sz="14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>
                <a:srgbClr val="9A918C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E98306"/>
                </a:solidFill>
                <a:effectLst/>
                <a:uLnTx/>
                <a:uFillTx/>
                <a:latin typeface="Calibri"/>
                <a:ea typeface="MS PGothic"/>
              </a:rPr>
              <a:t>CLIENTE: “EVOLUTO” 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>
                <a:srgbClr val="9A918C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PIETRO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reputa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le sue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difese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IT ad alto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livello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. Hanno HA e Campus,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hanno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Policy di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Sicurezza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importanti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hanno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QRADAR 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sonde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SIEM IBM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attive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con console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nel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Data Center.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9A918C">
                  <a:lumMod val="50000"/>
                </a:srgbClr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00259" y="2637486"/>
            <a:ext cx="2805413" cy="4065065"/>
          </a:xfrm>
        </p:spPr>
        <p:txBody>
          <a:bodyPr/>
          <a:lstStyle/>
          <a:p>
            <a:r>
              <a:rPr lang="it-IT" b="1" dirty="0"/>
              <a:t>SERVIZI IBM UTILIZZATI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- </a:t>
            </a:r>
            <a:r>
              <a:rPr lang="it-IT" b="1" dirty="0"/>
              <a:t>5 GIORNATE IBM </a:t>
            </a:r>
            <a:r>
              <a:rPr lang="it-IT" dirty="0"/>
              <a:t>Power i per implementare FLASH COPY</a:t>
            </a:r>
            <a:br>
              <a:rPr lang="it-IT" dirty="0"/>
            </a:br>
            <a:br>
              <a:rPr lang="it-IT" dirty="0"/>
            </a:br>
            <a:r>
              <a:rPr lang="it-IT" b="1" dirty="0"/>
              <a:t>- IBM VSR </a:t>
            </a:r>
            <a:r>
              <a:rPr lang="it-IT" dirty="0"/>
              <a:t>(Virtualized Server Recovery) DR evoluto ineramente a carico IBM </a:t>
            </a:r>
            <a:br>
              <a:rPr lang="it-IT" dirty="0">
                <a:sym typeface="Wingdings" panose="05000000000000000000" pitchFamily="2" charset="2"/>
              </a:rPr>
            </a:br>
            <a:r>
              <a:rPr lang="it-IT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092744" y="2700195"/>
            <a:ext cx="43870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>
            <a:normAutofit/>
          </a:bodyPr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Char char="•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Azioni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Eseguite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con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PARTNER e IBM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03783" y="3343323"/>
            <a:ext cx="532227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/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Char char="•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IL PARTNER CHIAMA IBM e CHIEDE SUPPORO PER LA SECURITY: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Interviene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IBM</a:t>
            </a: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4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gratuitamente</a:t>
            </a: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con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uno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SPECIALISTA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APPROFONDIMENTI di poche ORE mediante brevi interviste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  <a:sym typeface="Wingdings" panose="05000000000000000000" pitchFamily="2" charset="2"/>
              </a:rPr>
              <a:t> NON ESISTE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  <a:sym typeface="Wingdings" panose="05000000000000000000" pitchFamily="2" charset="2"/>
              </a:rPr>
              <a:t>disaccopiamento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  <a:sym typeface="Wingdings" panose="05000000000000000000" pitchFamily="2" charset="2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  <a:sym typeface="Wingdings" panose="05000000000000000000" pitchFamily="2" charset="2"/>
              </a:rPr>
              <a:t>nelle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  <a:sym typeface="Wingdings" panose="05000000000000000000" pitchFamily="2" charset="2"/>
              </a:rPr>
              <a:t> REPLICHE “HA”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  <a:sym typeface="Wingdings" panose="05000000000000000000" pitchFamily="2" charset="2"/>
              </a:rPr>
              <a:t> NON ESISTE Disaster Recovery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  <a:sym typeface="Wingdings" panose="05000000000000000000" pitchFamily="2" charset="2"/>
              </a:rPr>
              <a:t>Vengo fornite 2 OFFERTE IMPLEMENTATIVE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A - alcune giornate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per implemetare FLASH COPY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B -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DR IBM Evoluto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con il Partner coinvolto per le prove e LVL1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.....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11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7" y="1546789"/>
            <a:ext cx="8455919" cy="444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32448"/>
            <a:ext cx="8686800" cy="396875"/>
          </a:xfrm>
        </p:spPr>
        <p:txBody>
          <a:bodyPr/>
          <a:lstStyle/>
          <a:p>
            <a:r>
              <a:rPr lang="it-IT" b="1" dirty="0"/>
              <a:t>Servizi Resilienza IBM GTS: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046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45" name="Straight Arrow Connector 63"/>
          <p:cNvCxnSpPr>
            <a:cxnSpLocks noChangeShapeType="1"/>
          </p:cNvCxnSpPr>
          <p:nvPr/>
        </p:nvCxnSpPr>
        <p:spPr bwMode="auto">
          <a:xfrm>
            <a:off x="2209800" y="2438400"/>
            <a:ext cx="5791200" cy="0"/>
          </a:xfrm>
          <a:prstGeom prst="straightConnector1">
            <a:avLst/>
          </a:prstGeom>
          <a:noFill/>
          <a:ln w="19050" algn="ctr">
            <a:solidFill>
              <a:srgbClr val="E9830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31" y="856255"/>
            <a:ext cx="1532738" cy="1253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Rectangle 18"/>
          <p:cNvSpPr/>
          <p:nvPr/>
        </p:nvSpPr>
        <p:spPr bwMode="auto">
          <a:xfrm>
            <a:off x="154432" y="2626091"/>
            <a:ext cx="5492262" cy="3567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pic>
        <p:nvPicPr>
          <p:cNvPr id="22" name="Picture 43" descr="ICON_S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9" y="2682875"/>
            <a:ext cx="859067" cy="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092744" y="2773347"/>
            <a:ext cx="43870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>
            <a:normAutofit/>
          </a:bodyPr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Char char="•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Azioni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Eseguite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con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PARTNER e IBM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03783" y="3416475"/>
            <a:ext cx="532227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/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Char char="•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LE AZIONI PERSEGUITE: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Intervie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IBM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PARTNER per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una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prima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presentazione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(con la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propietà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) 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Si propone un ASSESSMENT per “INIZIARE a CAPIRE” 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La proprietà segnala forti PAURE per i MOBILE e per i CLIENT senza Backup e Sicurezza.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VIENE ESEGUITO: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IBM EMAIL SECURITY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VIENE PROPOSTA LA SICUREZZA IBM PER MOBILE: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MaaS360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57188" y="908050"/>
            <a:ext cx="625462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/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–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>
                  <a:lumMod val="50000"/>
                </a:schemeClr>
              </a:buClr>
              <a:buChar char="•"/>
              <a:tabLst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Char char="–"/>
              <a:defRPr sz="14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>
                <a:srgbClr val="9A918C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E98306"/>
                </a:solidFill>
                <a:effectLst/>
                <a:uLnTx/>
                <a:uFillTx/>
                <a:latin typeface="Calibri"/>
                <a:ea typeface="MS PGothic"/>
              </a:rPr>
              <a:t>CLIENTE: “AZIENDA SENZA CULTURA di SICUREZZA IT” 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>
                <a:srgbClr val="9A918C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LAURENCE (CIO)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segnala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che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la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sua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Azienda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spende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molto in SECURITY ma la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direzione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è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convinta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che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ci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sia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la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massima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Sicurezza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. E’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comunque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molto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preoccupata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per le EMAIL.  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9A918C">
                  <a:lumMod val="50000"/>
                </a:srgbClr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6000259" y="2637486"/>
            <a:ext cx="2805413" cy="40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SERVIZI UTILIZZATI </a:t>
            </a:r>
            <a:b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</a:br>
            <a:b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</a:b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- Servizio di</a:t>
            </a: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 IBM EMAIL SECURITY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</a:b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- SICUREZZA per MOBILE IBM 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MaaS360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32448"/>
            <a:ext cx="8686800" cy="396875"/>
          </a:xfrm>
        </p:spPr>
        <p:txBody>
          <a:bodyPr/>
          <a:lstStyle/>
          <a:p>
            <a:r>
              <a:rPr lang="it-IT" b="1" dirty="0"/>
              <a:t>Servizi Security IBM GTS: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7" y="1626088"/>
            <a:ext cx="8239685" cy="431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1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45" name="Straight Arrow Connector 63"/>
          <p:cNvCxnSpPr>
            <a:cxnSpLocks noChangeShapeType="1"/>
          </p:cNvCxnSpPr>
          <p:nvPr/>
        </p:nvCxnSpPr>
        <p:spPr bwMode="auto">
          <a:xfrm>
            <a:off x="2209800" y="2438400"/>
            <a:ext cx="5791200" cy="0"/>
          </a:xfrm>
          <a:prstGeom prst="straightConnector1">
            <a:avLst/>
          </a:prstGeom>
          <a:noFill/>
          <a:ln w="19050" algn="ctr">
            <a:solidFill>
              <a:srgbClr val="E9830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46" y="853292"/>
            <a:ext cx="1477107" cy="1303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90424" y="2626091"/>
            <a:ext cx="5492262" cy="3567112"/>
            <a:chOff x="533400" y="2757055"/>
            <a:chExt cx="1905000" cy="3567545"/>
          </a:xfrm>
          <a:solidFill>
            <a:srgbClr val="FFCCFF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533400" y="2757055"/>
              <a:ext cx="1905000" cy="3567545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884228" y="2895184"/>
              <a:ext cx="1325572" cy="533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91419" tIns="45710" rIns="91419" bIns="45710">
              <a:normAutofit/>
            </a:bodyPr>
            <a:lstStyle>
              <a:lvl1pPr marL="233310" indent="-23331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7525" indent="-233363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688975" indent="-17145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buClr>
                  <a:schemeClr val="tx1"/>
                </a:buClr>
                <a:buChar char="•"/>
                <a:tabLst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854075" indent="-1651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974725" indent="-12065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 typeface="Arial" pitchFamily="34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5pPr>
              <a:lvl6pPr marL="2118832" indent="-228548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charset="0"/>
                <a:buChar char="◦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575927" indent="-228548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charset="0"/>
                <a:buChar char="◦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033024" indent="-228548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charset="0"/>
                <a:buChar char="◦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490120" indent="-228548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bg2"/>
                </a:buClr>
                <a:buFont typeface="Arial" charset="0"/>
                <a:buChar char="◦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ysClr val="windowText" lastClr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/>
                </a:rPr>
                <a:t>LA PARTNERSHIP con IBM 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endParaRPr>
            </a:p>
          </p:txBody>
        </p:sp>
      </p:grpSp>
      <p:pic>
        <p:nvPicPr>
          <p:cNvPr id="22" name="Picture 43" descr="ICON_S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3" y="2682875"/>
            <a:ext cx="859067" cy="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94055" y="3526203"/>
            <a:ext cx="532227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/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Char char="•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LE AZIONI PERSEGUITE: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Eseguita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una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prima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visita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con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uno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specialista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IBM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Si è deciso di eseguire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un primo PEN TEST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per valutare le enventuali azioni urgenti da eseguire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Sono state eseguite le valutazioni e 2 presentazioni dei risultati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E’ stato offerta </a:t>
            </a:r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EDUCATION FORMATIVA SECURITY a 120 Persone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…….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57188" y="908050"/>
            <a:ext cx="625462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/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–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>
                  <a:lumMod val="50000"/>
                </a:schemeClr>
              </a:buClr>
              <a:buChar char="•"/>
              <a:tabLst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Char char="–"/>
              <a:defRPr sz="14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>
                <a:srgbClr val="9A918C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E98306"/>
                </a:solidFill>
                <a:effectLst/>
                <a:uLnTx/>
                <a:uFillTx/>
                <a:latin typeface="Calibri"/>
                <a:ea typeface="MS PGothic"/>
              </a:rPr>
              <a:t>CLIENTE: “CON POCO BUDGET” 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>
                <a:srgbClr val="9A918C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LAURA (CIO) è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estremanente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interessata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ma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definisce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la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sua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azienda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“SOLO UNA PMI”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poco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budget ma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realmente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interessata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preoccupata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dai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parecchi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attacchi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di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Criptolocker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. I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suoi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utenti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non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sono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mai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stati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informati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. 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9A918C">
                  <a:lumMod val="50000"/>
                </a:srgbClr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000259" y="2637486"/>
            <a:ext cx="2805413" cy="40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SERVIZI UTILIZZATI </a:t>
            </a:r>
            <a:b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</a:br>
            <a:b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</a:b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- Servizio di</a:t>
            </a: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 IBM PEN TEST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</a:b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- SECURITY EDUCTION ad End User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5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32448"/>
            <a:ext cx="8686800" cy="396875"/>
          </a:xfrm>
        </p:spPr>
        <p:txBody>
          <a:bodyPr/>
          <a:lstStyle/>
          <a:p>
            <a:r>
              <a:rPr lang="it-IT" b="1" dirty="0"/>
              <a:t>Servizi Security IBM GTS: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7" y="1425225"/>
            <a:ext cx="7636781" cy="477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66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76" y="1687430"/>
            <a:ext cx="1872311" cy="145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30" y="4071455"/>
            <a:ext cx="2042589" cy="166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95" y="1630509"/>
            <a:ext cx="1926817" cy="157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88" y="4142013"/>
            <a:ext cx="1889524" cy="166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1" y="3243308"/>
            <a:ext cx="3238952" cy="447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1" y="5905923"/>
            <a:ext cx="3367966" cy="541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26" y="3320255"/>
            <a:ext cx="3234849" cy="540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26" y="5949030"/>
            <a:ext cx="3450278" cy="52994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563" y="720725"/>
            <a:ext cx="8686800" cy="396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I nomi utilizzati: </a:t>
            </a:r>
          </a:p>
        </p:txBody>
      </p:sp>
    </p:spTree>
    <p:extLst>
      <p:ext uri="{BB962C8B-B14F-4D97-AF65-F5344CB8AC3E}">
        <p14:creationId xmlns:p14="http://schemas.microsoft.com/office/powerpoint/2010/main" val="392027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32448"/>
            <a:ext cx="8686800" cy="396875"/>
          </a:xfrm>
        </p:spPr>
        <p:txBody>
          <a:bodyPr/>
          <a:lstStyle/>
          <a:p>
            <a:r>
              <a:rPr lang="it-IT" b="1" dirty="0"/>
              <a:t>                   Riepilogo i Servizi IT IBM per la Sicurezza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4997" y="1247009"/>
            <a:ext cx="7836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Sicurezza IT difensivo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PREVENZIONE RILEVAMENTO ATTENUAZIONE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Riepilogo Servizi IBM Applicabili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2" y="2196127"/>
            <a:ext cx="8069165" cy="376391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9212" y="1167214"/>
            <a:ext cx="8965580" cy="4965956"/>
          </a:xfrm>
          <a:prstGeom prst="rect">
            <a:avLst/>
          </a:prstGeom>
          <a:noFill/>
          <a:ln>
            <a:solidFill>
              <a:srgbClr val="82D0F4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743090" y="1521582"/>
            <a:ext cx="1832518" cy="446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03507" y="1521582"/>
            <a:ext cx="1832518" cy="446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71531" y="1521582"/>
            <a:ext cx="1832518" cy="446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5" y="815073"/>
            <a:ext cx="1214684" cy="16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88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8" y="1803157"/>
            <a:ext cx="6756117" cy="3559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0252" y="6596007"/>
            <a:ext cx="865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B80FA-FF21-4C2A-A766-0A379904D6FA}" type="slidenum"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7010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45736" y="1188720"/>
            <a:ext cx="3813048" cy="38124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27" y="4912433"/>
            <a:ext cx="7977241" cy="1417955"/>
          </a:xfrm>
        </p:spPr>
        <p:txBody>
          <a:bodyPr/>
          <a:lstStyle/>
          <a:p>
            <a:r>
              <a:rPr lang="it-IT" sz="2000" b="1" dirty="0"/>
              <a:t>STRATEGIA IBM CAMSS:</a:t>
            </a:r>
            <a:br>
              <a:rPr lang="it-IT" sz="2000" b="1" dirty="0"/>
            </a:br>
            <a:br>
              <a:rPr lang="it-IT" sz="2000" b="1" dirty="0"/>
            </a:br>
            <a:r>
              <a:rPr lang="it-IT" sz="2000" b="1" dirty="0">
                <a:solidFill>
                  <a:schemeClr val="tx1"/>
                </a:solidFill>
              </a:rPr>
              <a:t>(Cloud - Analitycs - Mobile - Social - </a:t>
            </a:r>
            <a:r>
              <a:rPr lang="it-IT" sz="2000" b="1" u="sng" dirty="0">
                <a:solidFill>
                  <a:schemeClr val="tx1"/>
                </a:solidFill>
              </a:rPr>
              <a:t>Security</a:t>
            </a:r>
            <a:r>
              <a:rPr lang="it-IT" sz="2000" b="1" dirty="0">
                <a:solidFill>
                  <a:schemeClr val="tx1"/>
                </a:solidFill>
              </a:rPr>
              <a:t>)</a:t>
            </a:r>
            <a:br>
              <a:rPr lang="it-IT" sz="2000" b="1" dirty="0"/>
            </a:br>
            <a:br>
              <a:rPr lang="it-IT" sz="2000" b="1" dirty="0"/>
            </a:br>
            <a:r>
              <a:rPr lang="it-IT" sz="2000" b="1" u="sng" dirty="0">
                <a:sym typeface="Wingdings" panose="05000000000000000000" pitchFamily="2" charset="2"/>
              </a:rPr>
              <a:t>Tecnologie IBM </a:t>
            </a:r>
            <a:r>
              <a:rPr lang="it-IT" sz="2000" b="1" dirty="0">
                <a:sym typeface="Wingdings" panose="05000000000000000000" pitchFamily="2" charset="2"/>
              </a:rPr>
              <a:t>+ </a:t>
            </a:r>
            <a:r>
              <a:rPr lang="it-IT" sz="2000" b="1" u="sng" dirty="0">
                <a:sym typeface="Wingdings" panose="05000000000000000000" pitchFamily="2" charset="2"/>
              </a:rPr>
              <a:t>Partner Evoluti</a:t>
            </a:r>
            <a:r>
              <a:rPr lang="it-IT" sz="2000" b="1" dirty="0">
                <a:sym typeface="Wingdings" panose="05000000000000000000" pitchFamily="2" charset="2"/>
              </a:rPr>
              <a:t> = SOLUZIONI x INNOVARE</a:t>
            </a:r>
            <a:br>
              <a:rPr lang="it-IT" sz="2000" b="1" dirty="0">
                <a:sym typeface="Wingdings" panose="05000000000000000000" pitchFamily="2" charset="2"/>
              </a:rPr>
            </a:b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4817359" y="1377379"/>
            <a:ext cx="3805346" cy="29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9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71450" indent="-171450" defTabSz="455613">
              <a:spcBef>
                <a:spcPct val="20000"/>
              </a:spcBef>
              <a:buFont typeface="Arial" panose="020B0604020202020204" pitchFamily="34" charset="0"/>
              <a:buChar char="•"/>
              <a:defRPr sz="9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 defTabSz="455613">
              <a:spcBef>
                <a:spcPct val="2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 defTabSz="455613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 defTabSz="455613">
              <a:spcBef>
                <a:spcPct val="20000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Indicatore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fondamentale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 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lo “Status”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Annuale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dei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Brevetti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 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B7F"/>
              </a:solidFill>
              <a:effectLst/>
              <a:uLnTx/>
              <a:uFillTx/>
              <a:latin typeface="Helvetica Neue Medium"/>
              <a:ea typeface="Helvetica Neue Light"/>
              <a:cs typeface="Helvetica Neue Light"/>
            </a:endParaRP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5B7F"/>
              </a:solidFill>
              <a:effectLst/>
              <a:uLnTx/>
              <a:uFillTx/>
              <a:latin typeface="Helvetica Neue Medium"/>
              <a:ea typeface="Helvetica Neue Light"/>
              <a:cs typeface="Helvetica Neue Light"/>
            </a:endParaRPr>
          </a:p>
          <a:p>
            <a:pPr marL="457200" marR="0" lvl="0" indent="-45720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IBM                    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7.355 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  <a:sym typeface="Wingdings" panose="05000000000000000000" pitchFamily="2" charset="2"/>
              </a:rPr>
              <a:t>  41% Security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5B7F"/>
              </a:solidFill>
              <a:effectLst/>
              <a:uLnTx/>
              <a:uFillTx/>
              <a:latin typeface="Helvetica Neue Medium"/>
              <a:ea typeface="Helvetica Neue Light"/>
              <a:cs typeface="Helvetica Neue Light"/>
            </a:endParaRPr>
          </a:p>
          <a:p>
            <a:pPr marL="457200" marR="0" lvl="0" indent="-45720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SAMSUNG          5.072</a:t>
            </a:r>
          </a:p>
          <a:p>
            <a:pPr marL="457200" marR="0" lvl="0" indent="-45720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…</a:t>
            </a:r>
          </a:p>
          <a:p>
            <a:pPr marL="457200" marR="0" lvl="0" indent="-45720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…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…</a:t>
            </a:r>
          </a:p>
          <a:p>
            <a:pPr marL="228600" marR="0" lvl="0" indent="-22860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 startAt="10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     MICROSOFT       1.956 </a:t>
            </a:r>
          </a:p>
          <a:p>
            <a:pPr marL="228600" marR="0" lvl="0" indent="-22860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 startAt="10"/>
              <a:tabLst/>
              <a:defRPr/>
            </a:pPr>
            <a:endParaRPr kumimoji="0" lang="it-IT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5B7F"/>
              </a:solidFill>
              <a:effectLst/>
              <a:uLnTx/>
              <a:uFillTx/>
              <a:latin typeface="Helvetica Neue Medium"/>
              <a:ea typeface="Helvetica Neue Light"/>
              <a:cs typeface="Helvetica Neue Light"/>
            </a:endParaRPr>
          </a:p>
          <a:p>
            <a:pPr marL="228600" marR="0" lvl="0" indent="-22860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 startAt="10"/>
              <a:tabLst/>
              <a:defRPr/>
            </a:pPr>
            <a:endParaRPr kumimoji="0" lang="it-IT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5B7F"/>
              </a:solidFill>
              <a:effectLst/>
              <a:uLnTx/>
              <a:uFillTx/>
              <a:latin typeface="Helvetica Neue Medium"/>
              <a:ea typeface="Helvetica Neue Light"/>
              <a:cs typeface="Helvetica Neue Light"/>
            </a:endParaRP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5B7F"/>
              </a:solidFill>
              <a:effectLst/>
              <a:uLnTx/>
              <a:uFillTx/>
              <a:latin typeface="Helvetica Neue Medium"/>
              <a:ea typeface="Helvetica Neue Light"/>
              <a:cs typeface="Helvetica Neue Light"/>
            </a:endParaRP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IBM da 23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anni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Helvetica Neue Medium"/>
                <a:ea typeface="Helvetica Neue Light"/>
                <a:cs typeface="Helvetica Neue Light"/>
              </a:rPr>
              <a:t> leader</a:t>
            </a:r>
          </a:p>
          <a:p>
            <a:pPr marL="228600" marR="0" lvl="0" indent="-22860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 startAt="10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5B7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t="5589" r="19348" b="5109"/>
          <a:stretch/>
        </p:blipFill>
        <p:spPr>
          <a:xfrm>
            <a:off x="713233" y="1188720"/>
            <a:ext cx="3189162" cy="31219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37161" y="593725"/>
            <a:ext cx="8714232" cy="44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Anno 2016 l’evoluzione è in atto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56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" y="1190840"/>
            <a:ext cx="1734864" cy="497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1257037" y="4443129"/>
            <a:ext cx="1603375" cy="468312"/>
          </a:xfrm>
          <a:prstGeom prst="roundRect">
            <a:avLst>
              <a:gd name="adj" fmla="val 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IBM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research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50" y="5078129"/>
            <a:ext cx="15573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22"/>
          <p:cNvSpPr>
            <a:spLocks noChangeArrowheads="1"/>
          </p:cNvSpPr>
          <p:nvPr/>
        </p:nvSpPr>
        <p:spPr bwMode="auto">
          <a:xfrm>
            <a:off x="1257037" y="3865279"/>
            <a:ext cx="134938" cy="80962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65000" y="3831941"/>
            <a:ext cx="162401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8 - Security operations centers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65000" y="3958941"/>
            <a:ext cx="166528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11 - Security research centers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1257037" y="4122454"/>
            <a:ext cx="134938" cy="793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82"/>
          <p:cNvSpPr>
            <a:spLocks noChangeArrowheads="1"/>
          </p:cNvSpPr>
          <p:nvPr/>
        </p:nvSpPr>
        <p:spPr bwMode="auto">
          <a:xfrm>
            <a:off x="1465000" y="4085941"/>
            <a:ext cx="1560512" cy="147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85297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16 - Security solution development centers</a:t>
            </a:r>
          </a:p>
        </p:txBody>
      </p:sp>
      <p:pic>
        <p:nvPicPr>
          <p:cNvPr id="13" name="Picture 6" descr="C:\Documents and Settings\Administrator\Local Settings\Temporary Internet Files\Content.IE5\Y1XMFAT8\MC9000363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37" y="4238341"/>
            <a:ext cx="255588" cy="149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2"/>
          <p:cNvSpPr>
            <a:spLocks noChangeArrowheads="1"/>
          </p:cNvSpPr>
          <p:nvPr/>
        </p:nvSpPr>
        <p:spPr bwMode="auto">
          <a:xfrm>
            <a:off x="2990587" y="4443129"/>
            <a:ext cx="2366963" cy="1358900"/>
          </a:xfrm>
          <a:prstGeom prst="roundRect">
            <a:avLst>
              <a:gd name="adj" fmla="val 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12" y="5403566"/>
            <a:ext cx="784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2"/>
          <p:cNvSpPr>
            <a:spLocks noChangeArrowheads="1"/>
          </p:cNvSpPr>
          <p:nvPr/>
        </p:nvSpPr>
        <p:spPr bwMode="auto">
          <a:xfrm>
            <a:off x="5492487" y="4443129"/>
            <a:ext cx="2162175" cy="1358900"/>
          </a:xfrm>
          <a:prstGeom prst="roundRect">
            <a:avLst>
              <a:gd name="adj" fmla="val 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5524237" y="4798729"/>
            <a:ext cx="21383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Oltre 20.000 </a:t>
            </a: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di devices in contratto</a:t>
            </a:r>
          </a:p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Oltre 3.700 </a:t>
            </a: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MSS</a:t>
            </a:r>
            <a:r>
              <a:rPr kumimoji="0" lang="en-US" altLang="en-US" sz="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clienti worldwide</a:t>
            </a:r>
          </a:p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Oltre 15 miliardi </a:t>
            </a: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in media di eventi gestiti al giorno </a:t>
            </a:r>
          </a:p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Oltre 1.000  </a:t>
            </a: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Brevetti di Security</a:t>
            </a:r>
          </a:p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133 </a:t>
            </a: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Nazioni Monitorate (MSS)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5541700" y="4474879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Servizi Worldwide Gestiti nel Mondo </a:t>
            </a:r>
          </a:p>
        </p:txBody>
      </p:sp>
      <p:pic>
        <p:nvPicPr>
          <p:cNvPr id="19" name="Picture 30" descr="Pictu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00" y="2333341"/>
            <a:ext cx="4837112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31"/>
          <p:cNvSpPr>
            <a:spLocks noChangeShapeType="1"/>
          </p:cNvSpPr>
          <p:nvPr/>
        </p:nvSpPr>
        <p:spPr bwMode="auto">
          <a:xfrm flipH="1" flipV="1">
            <a:off x="2676262" y="2541304"/>
            <a:ext cx="865188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88875" y="3069941"/>
            <a:ext cx="538162" cy="1206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Almaden, US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 flipV="1">
            <a:off x="2534975" y="3181066"/>
            <a:ext cx="290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>
            <a:off x="2634987" y="3246154"/>
            <a:ext cx="249238" cy="5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2287325" y="3390616"/>
            <a:ext cx="539750" cy="1222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Austin, US</a:t>
            </a: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 flipH="1">
            <a:off x="2811200" y="3227104"/>
            <a:ext cx="384175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2733412" y="3574766"/>
            <a:ext cx="538163" cy="1206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Atlanta, US</a:t>
            </a: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>
            <a:off x="3130287" y="3200116"/>
            <a:ext cx="16986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3181087" y="3436654"/>
            <a:ext cx="538163" cy="122237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Atlanta, US</a:t>
            </a: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3309675" y="3219166"/>
            <a:ext cx="90487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3279512" y="3574766"/>
            <a:ext cx="5381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Atlanta, US</a:t>
            </a: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2385750" y="2887379"/>
            <a:ext cx="539750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Boulder, US</a:t>
            </a:r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H="1" flipV="1">
            <a:off x="2649275" y="3023904"/>
            <a:ext cx="219075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>
            <a:off x="3847837" y="3904966"/>
            <a:ext cx="904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" name="Rectangle 47"/>
          <p:cNvSpPr>
            <a:spLocks noChangeArrowheads="1"/>
          </p:cNvSpPr>
          <p:nvPr/>
        </p:nvSpPr>
        <p:spPr bwMode="auto">
          <a:xfrm>
            <a:off x="3819262" y="4087529"/>
            <a:ext cx="650875" cy="9683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Hortolandia, BR</a:t>
            </a:r>
          </a:p>
        </p:txBody>
      </p:sp>
      <p:sp>
        <p:nvSpPr>
          <p:cNvPr id="35" name="Rectangle 48"/>
          <p:cNvSpPr>
            <a:spLocks noChangeArrowheads="1"/>
          </p:cNvSpPr>
          <p:nvPr/>
        </p:nvSpPr>
        <p:spPr bwMode="auto">
          <a:xfrm>
            <a:off x="3577962" y="3284254"/>
            <a:ext cx="566738" cy="1238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Raleigh, US</a:t>
            </a:r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>
            <a:off x="3365237" y="3227104"/>
            <a:ext cx="211138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3577962" y="3146141"/>
            <a:ext cx="566738" cy="1238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Detroit, US</a:t>
            </a:r>
          </a:p>
        </p:txBody>
      </p:sp>
      <p:sp>
        <p:nvSpPr>
          <p:cNvPr id="38" name="Line 51"/>
          <p:cNvSpPr>
            <a:spLocks noChangeShapeType="1"/>
          </p:cNvSpPr>
          <p:nvPr/>
        </p:nvSpPr>
        <p:spPr bwMode="auto">
          <a:xfrm>
            <a:off x="3387462" y="3141379"/>
            <a:ext cx="20955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3577962" y="3008029"/>
            <a:ext cx="566738" cy="1270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TJ Watson, US</a:t>
            </a:r>
          </a:p>
        </p:txBody>
      </p:sp>
      <p:sp>
        <p:nvSpPr>
          <p:cNvPr id="40" name="Rectangle 53"/>
          <p:cNvSpPr>
            <a:spLocks noChangeArrowheads="1"/>
          </p:cNvSpPr>
          <p:nvPr/>
        </p:nvSpPr>
        <p:spPr bwMode="auto">
          <a:xfrm>
            <a:off x="3577962" y="2839754"/>
            <a:ext cx="566738" cy="1238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Toronto, CA</a:t>
            </a: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V="1">
            <a:off x="3392225" y="3065179"/>
            <a:ext cx="19685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Line 55"/>
          <p:cNvSpPr>
            <a:spLocks noChangeShapeType="1"/>
          </p:cNvSpPr>
          <p:nvPr/>
        </p:nvSpPr>
        <p:spPr bwMode="auto">
          <a:xfrm flipV="1">
            <a:off x="3428737" y="2887379"/>
            <a:ext cx="14605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3230300" y="2887379"/>
            <a:ext cx="180975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2888987" y="2433354"/>
            <a:ext cx="619125" cy="1190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Fredericton, CA</a:t>
            </a:r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 flipV="1">
            <a:off x="3081075" y="2522254"/>
            <a:ext cx="384175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3031862" y="2795304"/>
            <a:ext cx="538163" cy="122237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Ottawa, CA</a:t>
            </a:r>
          </a:p>
        </p:txBody>
      </p:sp>
      <p:sp>
        <p:nvSpPr>
          <p:cNvPr id="47" name="Line 61"/>
          <p:cNvSpPr>
            <a:spLocks noChangeShapeType="1"/>
          </p:cNvSpPr>
          <p:nvPr/>
        </p:nvSpPr>
        <p:spPr bwMode="auto">
          <a:xfrm>
            <a:off x="4520937" y="2933416"/>
            <a:ext cx="12700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>
            <a:off x="4619362" y="2796891"/>
            <a:ext cx="149225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" name="Line 63"/>
          <p:cNvSpPr>
            <a:spLocks noChangeShapeType="1"/>
          </p:cNvSpPr>
          <p:nvPr/>
        </p:nvSpPr>
        <p:spPr bwMode="auto">
          <a:xfrm>
            <a:off x="4655875" y="2431766"/>
            <a:ext cx="14287" cy="592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4174862" y="2704816"/>
            <a:ext cx="538163" cy="1206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Delft, NL</a:t>
            </a:r>
          </a:p>
        </p:txBody>
      </p:sp>
      <p:sp>
        <p:nvSpPr>
          <p:cNvPr id="51" name="Rectangle 65"/>
          <p:cNvSpPr>
            <a:spLocks noChangeArrowheads="1"/>
          </p:cNvSpPr>
          <p:nvPr/>
        </p:nvSpPr>
        <p:spPr bwMode="auto">
          <a:xfrm>
            <a:off x="4174862" y="2841341"/>
            <a:ext cx="538163" cy="1222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Brussels, BE</a:t>
            </a:r>
          </a:p>
        </p:txBody>
      </p:sp>
      <p:sp>
        <p:nvSpPr>
          <p:cNvPr id="52" name="Rectangle 66"/>
          <p:cNvSpPr>
            <a:spLocks noChangeArrowheads="1"/>
          </p:cNvSpPr>
          <p:nvPr/>
        </p:nvSpPr>
        <p:spPr bwMode="auto">
          <a:xfrm>
            <a:off x="4322500" y="2306354"/>
            <a:ext cx="538162" cy="122237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Zurich, CH</a:t>
            </a:r>
          </a:p>
        </p:txBody>
      </p:sp>
      <p:sp>
        <p:nvSpPr>
          <p:cNvPr id="53" name="Rectangle 67"/>
          <p:cNvSpPr>
            <a:spLocks noChangeArrowheads="1"/>
          </p:cNvSpPr>
          <p:nvPr/>
        </p:nvSpPr>
        <p:spPr bwMode="auto">
          <a:xfrm>
            <a:off x="4768587" y="2568291"/>
            <a:ext cx="539750" cy="1222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Belfast, N IR</a:t>
            </a:r>
          </a:p>
        </p:txBody>
      </p:sp>
      <p:sp>
        <p:nvSpPr>
          <p:cNvPr id="54" name="Line 68"/>
          <p:cNvSpPr>
            <a:spLocks noChangeShapeType="1"/>
          </p:cNvSpPr>
          <p:nvPr/>
        </p:nvSpPr>
        <p:spPr bwMode="auto">
          <a:xfrm flipH="1">
            <a:off x="4768587" y="2704816"/>
            <a:ext cx="19050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" name="Line 71"/>
          <p:cNvSpPr>
            <a:spLocks noChangeShapeType="1"/>
          </p:cNvSpPr>
          <p:nvPr/>
        </p:nvSpPr>
        <p:spPr bwMode="auto">
          <a:xfrm>
            <a:off x="4719375" y="3160429"/>
            <a:ext cx="290512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" name="Rectangle 72"/>
          <p:cNvSpPr>
            <a:spLocks noChangeArrowheads="1"/>
          </p:cNvSpPr>
          <p:nvPr/>
        </p:nvSpPr>
        <p:spPr bwMode="auto">
          <a:xfrm>
            <a:off x="4322500" y="3069941"/>
            <a:ext cx="538162" cy="1206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Haifa, IL</a:t>
            </a:r>
          </a:p>
        </p:txBody>
      </p:sp>
      <p:sp>
        <p:nvSpPr>
          <p:cNvPr id="57" name="Line 73"/>
          <p:cNvSpPr>
            <a:spLocks noChangeShapeType="1"/>
          </p:cNvSpPr>
          <p:nvPr/>
        </p:nvSpPr>
        <p:spPr bwMode="auto">
          <a:xfrm flipV="1">
            <a:off x="5065450" y="3076291"/>
            <a:ext cx="161925" cy="8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" name="Line 74"/>
          <p:cNvSpPr>
            <a:spLocks noChangeShapeType="1"/>
          </p:cNvSpPr>
          <p:nvPr/>
        </p:nvSpPr>
        <p:spPr bwMode="auto">
          <a:xfrm flipH="1">
            <a:off x="5532175" y="3484279"/>
            <a:ext cx="98425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" name="Line 75"/>
          <p:cNvSpPr>
            <a:spLocks noChangeShapeType="1"/>
          </p:cNvSpPr>
          <p:nvPr/>
        </p:nvSpPr>
        <p:spPr bwMode="auto">
          <a:xfrm flipH="1">
            <a:off x="5513125" y="3301716"/>
            <a:ext cx="920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" name="Line 76"/>
          <p:cNvSpPr>
            <a:spLocks noChangeShapeType="1"/>
          </p:cNvSpPr>
          <p:nvPr/>
        </p:nvSpPr>
        <p:spPr bwMode="auto">
          <a:xfrm>
            <a:off x="5406762" y="3455704"/>
            <a:ext cx="920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" name="Line 77"/>
          <p:cNvSpPr>
            <a:spLocks noChangeShapeType="1"/>
          </p:cNvSpPr>
          <p:nvPr/>
        </p:nvSpPr>
        <p:spPr bwMode="auto">
          <a:xfrm>
            <a:off x="5365487" y="3298541"/>
            <a:ext cx="1619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5568687" y="3195354"/>
            <a:ext cx="539750" cy="1222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Bangalore, IN</a:t>
            </a:r>
          </a:p>
        </p:txBody>
      </p:sp>
      <p:sp>
        <p:nvSpPr>
          <p:cNvPr id="63" name="Rectangle 79"/>
          <p:cNvSpPr>
            <a:spLocks noChangeArrowheads="1"/>
          </p:cNvSpPr>
          <p:nvPr/>
        </p:nvSpPr>
        <p:spPr bwMode="auto">
          <a:xfrm>
            <a:off x="4868600" y="3390616"/>
            <a:ext cx="538162" cy="1222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Pune, IN</a:t>
            </a:r>
          </a:p>
        </p:txBody>
      </p:sp>
      <p:sp>
        <p:nvSpPr>
          <p:cNvPr id="64" name="Rectangle 80"/>
          <p:cNvSpPr>
            <a:spLocks noChangeArrowheads="1"/>
          </p:cNvSpPr>
          <p:nvPr/>
        </p:nvSpPr>
        <p:spPr bwMode="auto">
          <a:xfrm>
            <a:off x="5576625" y="3433479"/>
            <a:ext cx="538162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Bangalore, IN</a:t>
            </a: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4860662" y="3247741"/>
            <a:ext cx="538163" cy="1206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New Delhi, IN</a:t>
            </a:r>
          </a:p>
        </p:txBody>
      </p:sp>
      <p:sp>
        <p:nvSpPr>
          <p:cNvPr id="66" name="Rectangle 84"/>
          <p:cNvSpPr>
            <a:spLocks noChangeArrowheads="1"/>
          </p:cNvSpPr>
          <p:nvPr/>
        </p:nvSpPr>
        <p:spPr bwMode="auto">
          <a:xfrm>
            <a:off x="5811575" y="4238341"/>
            <a:ext cx="538162" cy="1206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Perth, AU</a:t>
            </a:r>
          </a:p>
        </p:txBody>
      </p:sp>
      <p:sp>
        <p:nvSpPr>
          <p:cNvPr id="67" name="Rectangle 85"/>
          <p:cNvSpPr>
            <a:spLocks noChangeArrowheads="1"/>
          </p:cNvSpPr>
          <p:nvPr/>
        </p:nvSpPr>
        <p:spPr bwMode="auto">
          <a:xfrm>
            <a:off x="5562337" y="3984341"/>
            <a:ext cx="703263" cy="115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IAS Asia Pacific</a:t>
            </a:r>
          </a:p>
        </p:txBody>
      </p:sp>
      <p:sp>
        <p:nvSpPr>
          <p:cNvPr id="68" name="Line 86"/>
          <p:cNvSpPr>
            <a:spLocks noChangeShapeType="1"/>
          </p:cNvSpPr>
          <p:nvPr/>
        </p:nvSpPr>
        <p:spPr bwMode="auto">
          <a:xfrm flipV="1">
            <a:off x="5886187" y="3611279"/>
            <a:ext cx="295275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" name="Line 87"/>
          <p:cNvSpPr>
            <a:spLocks noChangeShapeType="1"/>
          </p:cNvSpPr>
          <p:nvPr/>
        </p:nvSpPr>
        <p:spPr bwMode="auto">
          <a:xfrm flipV="1">
            <a:off x="6130662" y="3390616"/>
            <a:ext cx="338138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0" name="Line 88"/>
          <p:cNvSpPr>
            <a:spLocks noChangeShapeType="1"/>
          </p:cNvSpPr>
          <p:nvPr/>
        </p:nvSpPr>
        <p:spPr bwMode="auto">
          <a:xfrm flipV="1">
            <a:off x="6506900" y="3858929"/>
            <a:ext cx="195262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" name="Line 89"/>
          <p:cNvSpPr>
            <a:spLocks noChangeShapeType="1"/>
          </p:cNvSpPr>
          <p:nvPr/>
        </p:nvSpPr>
        <p:spPr bwMode="auto">
          <a:xfrm flipV="1">
            <a:off x="6548175" y="3976404"/>
            <a:ext cx="161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2" name="Line 90"/>
          <p:cNvSpPr>
            <a:spLocks noChangeShapeType="1"/>
          </p:cNvSpPr>
          <p:nvPr/>
        </p:nvSpPr>
        <p:spPr bwMode="auto">
          <a:xfrm flipV="1">
            <a:off x="6059225" y="4135154"/>
            <a:ext cx="61912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" name="Line 91"/>
          <p:cNvSpPr>
            <a:spLocks noChangeShapeType="1"/>
          </p:cNvSpPr>
          <p:nvPr/>
        </p:nvSpPr>
        <p:spPr bwMode="auto">
          <a:xfrm flipV="1">
            <a:off x="6384662" y="3206466"/>
            <a:ext cx="26193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4" name="Line 92"/>
          <p:cNvSpPr>
            <a:spLocks noChangeShapeType="1"/>
          </p:cNvSpPr>
          <p:nvPr/>
        </p:nvSpPr>
        <p:spPr bwMode="auto">
          <a:xfrm flipV="1">
            <a:off x="6356087" y="3023904"/>
            <a:ext cx="27622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" name="Rectangle 93"/>
          <p:cNvSpPr>
            <a:spLocks noChangeArrowheads="1"/>
          </p:cNvSpPr>
          <p:nvPr/>
        </p:nvSpPr>
        <p:spPr bwMode="auto">
          <a:xfrm>
            <a:off x="6606912" y="3135029"/>
            <a:ext cx="5381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Tokyo, JP</a:t>
            </a:r>
          </a:p>
        </p:txBody>
      </p:sp>
      <p:sp>
        <p:nvSpPr>
          <p:cNvPr id="76" name="Rectangle 94"/>
          <p:cNvSpPr>
            <a:spLocks noChangeArrowheads="1"/>
          </p:cNvSpPr>
          <p:nvPr/>
        </p:nvSpPr>
        <p:spPr bwMode="auto">
          <a:xfrm>
            <a:off x="6606912" y="2977866"/>
            <a:ext cx="538163" cy="12223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Tokyo, JP</a:t>
            </a:r>
          </a:p>
        </p:txBody>
      </p:sp>
      <p:sp>
        <p:nvSpPr>
          <p:cNvPr id="77" name="Rectangle 95"/>
          <p:cNvSpPr>
            <a:spLocks noChangeArrowheads="1"/>
          </p:cNvSpPr>
          <p:nvPr/>
        </p:nvSpPr>
        <p:spPr bwMode="auto">
          <a:xfrm>
            <a:off x="6400537" y="3360454"/>
            <a:ext cx="649288" cy="968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Taipei, TW</a:t>
            </a:r>
          </a:p>
        </p:txBody>
      </p:sp>
      <p:sp>
        <p:nvSpPr>
          <p:cNvPr id="78" name="Rectangle 96"/>
          <p:cNvSpPr>
            <a:spLocks noChangeArrowheads="1"/>
          </p:cNvSpPr>
          <p:nvPr/>
        </p:nvSpPr>
        <p:spPr bwMode="auto">
          <a:xfrm>
            <a:off x="6110025" y="3584291"/>
            <a:ext cx="650875" cy="968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Singapore, SG</a:t>
            </a:r>
          </a:p>
        </p:txBody>
      </p:sp>
      <p:sp>
        <p:nvSpPr>
          <p:cNvPr id="79" name="Rectangle 82"/>
          <p:cNvSpPr>
            <a:spLocks noChangeArrowheads="1"/>
          </p:cNvSpPr>
          <p:nvPr/>
        </p:nvSpPr>
        <p:spPr bwMode="auto">
          <a:xfrm>
            <a:off x="6672000" y="3951004"/>
            <a:ext cx="604837" cy="952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Gold Coast, AU</a:t>
            </a:r>
          </a:p>
        </p:txBody>
      </p:sp>
      <p:sp>
        <p:nvSpPr>
          <p:cNvPr id="80" name="Rectangle 83"/>
          <p:cNvSpPr>
            <a:spLocks noChangeArrowheads="1"/>
          </p:cNvSpPr>
          <p:nvPr/>
        </p:nvSpPr>
        <p:spPr bwMode="auto">
          <a:xfrm>
            <a:off x="6672000" y="3812891"/>
            <a:ext cx="604837" cy="968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Brisbane, AU</a:t>
            </a: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2849300" y="3084229"/>
            <a:ext cx="588962" cy="119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IAS Americas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2011100" y="3257266"/>
            <a:ext cx="692150" cy="1127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Costa Mesa, US</a:t>
            </a:r>
          </a:p>
        </p:txBody>
      </p:sp>
      <p:sp>
        <p:nvSpPr>
          <p:cNvPr id="83" name="Rectangle 57"/>
          <p:cNvSpPr>
            <a:spLocks noChangeArrowheads="1"/>
          </p:cNvSpPr>
          <p:nvPr/>
        </p:nvSpPr>
        <p:spPr bwMode="auto">
          <a:xfrm>
            <a:off x="2312725" y="2430179"/>
            <a:ext cx="539750" cy="1222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Waltham, US</a:t>
            </a:r>
          </a:p>
        </p:txBody>
      </p:sp>
      <p:sp>
        <p:nvSpPr>
          <p:cNvPr id="84" name="Rounded Rectangle 22"/>
          <p:cNvSpPr>
            <a:spLocks noChangeArrowheads="1"/>
          </p:cNvSpPr>
          <p:nvPr/>
        </p:nvSpPr>
        <p:spPr bwMode="auto">
          <a:xfrm>
            <a:off x="1257037" y="3982754"/>
            <a:ext cx="134938" cy="80962"/>
          </a:xfrm>
          <a:prstGeom prst="roundRect">
            <a:avLst>
              <a:gd name="adj" fmla="val 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85" name="Picture 6" descr="C:\Documents and Settings\Administrator\Local Settings\Temporary Internet Files\Content.IE5\Y1XMFAT8\MC9000363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12" y="2968341"/>
            <a:ext cx="1873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" descr="C:\Documents and Settings\Administrator\Local Settings\Temporary Internet Files\Content.IE5\Y1XMFAT8\MC9000363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87" y="4006566"/>
            <a:ext cx="1873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Line 73"/>
          <p:cNvSpPr>
            <a:spLocks noChangeShapeType="1"/>
          </p:cNvSpPr>
          <p:nvPr/>
        </p:nvSpPr>
        <p:spPr bwMode="auto">
          <a:xfrm>
            <a:off x="4835262" y="2903254"/>
            <a:ext cx="2571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" name="Rectangle 70"/>
          <p:cNvSpPr>
            <a:spLocks noChangeArrowheads="1"/>
          </p:cNvSpPr>
          <p:nvPr/>
        </p:nvSpPr>
        <p:spPr bwMode="auto">
          <a:xfrm>
            <a:off x="5057512" y="2890554"/>
            <a:ext cx="538163" cy="122237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Wroclaw, PL</a:t>
            </a:r>
          </a:p>
        </p:txBody>
      </p:sp>
      <p:sp>
        <p:nvSpPr>
          <p:cNvPr id="89" name="Rectangle 69"/>
          <p:cNvSpPr>
            <a:spLocks noChangeArrowheads="1"/>
          </p:cNvSpPr>
          <p:nvPr/>
        </p:nvSpPr>
        <p:spPr bwMode="auto">
          <a:xfrm>
            <a:off x="4868600" y="2742916"/>
            <a:ext cx="538162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IAS Europe</a:t>
            </a:r>
          </a:p>
        </p:txBody>
      </p:sp>
      <p:pic>
        <p:nvPicPr>
          <p:cNvPr id="90" name="Picture 6" descr="C:\Documents and Settings\Administrator\Local Settings\Temporary Internet Files\Content.IE5\Y1XMFAT8\MC9000363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00" y="2949291"/>
            <a:ext cx="1873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70"/>
          <p:cNvSpPr>
            <a:spLocks noChangeArrowheads="1"/>
          </p:cNvSpPr>
          <p:nvPr/>
        </p:nvSpPr>
        <p:spPr bwMode="auto">
          <a:xfrm>
            <a:off x="5186100" y="3035016"/>
            <a:ext cx="539750" cy="1206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Herzliya, IL</a:t>
            </a:r>
          </a:p>
        </p:txBody>
      </p:sp>
      <p:sp>
        <p:nvSpPr>
          <p:cNvPr id="92" name="Line 75"/>
          <p:cNvSpPr>
            <a:spLocks noChangeShapeType="1"/>
          </p:cNvSpPr>
          <p:nvPr/>
        </p:nvSpPr>
        <p:spPr bwMode="auto">
          <a:xfrm>
            <a:off x="5113075" y="3557304"/>
            <a:ext cx="10953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3" name="Rectangle 81"/>
          <p:cNvSpPr>
            <a:spLocks noChangeArrowheads="1"/>
          </p:cNvSpPr>
          <p:nvPr/>
        </p:nvSpPr>
        <p:spPr bwMode="auto">
          <a:xfrm>
            <a:off x="4920987" y="3690654"/>
            <a:ext cx="538163" cy="1206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Nairobi, KE</a:t>
            </a:r>
          </a:p>
        </p:txBody>
      </p:sp>
      <p:sp>
        <p:nvSpPr>
          <p:cNvPr id="94" name="Text Box 98"/>
          <p:cNvSpPr txBox="1">
            <a:spLocks noChangeArrowheads="1"/>
          </p:cNvSpPr>
          <p:nvPr/>
        </p:nvSpPr>
        <p:spPr bwMode="auto">
          <a:xfrm>
            <a:off x="2946137" y="4474879"/>
            <a:ext cx="2244725" cy="9382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10 </a:t>
            </a:r>
            <a:r>
              <a:rPr kumimoji="0" lang="en-US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miliardi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di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pagine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web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analizzate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150 </a:t>
            </a:r>
            <a:r>
              <a:rPr kumimoji="0" lang="en-US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milioni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tentativi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di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intrusione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al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giorno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40 </a:t>
            </a:r>
            <a:r>
              <a:rPr kumimoji="0" lang="en-US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milioni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di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attacchi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spam e phishing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46 </a:t>
            </a:r>
            <a:r>
              <a:rPr kumimoji="0" lang="en-US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mila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vulnerabilità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documentate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" name="Title 7"/>
          <p:cNvSpPr txBox="1">
            <a:spLocks/>
          </p:cNvSpPr>
          <p:nvPr/>
        </p:nvSpPr>
        <p:spPr bwMode="auto">
          <a:xfrm>
            <a:off x="2592125" y="1249079"/>
            <a:ext cx="49323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41313">
              <a:spcBef>
                <a:spcPct val="20000"/>
              </a:spcBef>
              <a:buFont typeface="Arial" panose="020B0604020202020204" pitchFamily="34" charset="0"/>
              <a:buChar char="•"/>
              <a:defRPr sz="6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28588" indent="-128588" defTabSz="341313">
              <a:spcBef>
                <a:spcPct val="20000"/>
              </a:spcBef>
              <a:buFont typeface="Arial" panose="020B0604020202020204" pitchFamily="34" charset="0"/>
              <a:buChar char="•"/>
              <a:defRPr sz="6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5663" indent="-169863" defTabSz="341313">
              <a:spcBef>
                <a:spcPct val="20000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198563" indent="-169863" defTabSz="341313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69863" defTabSz="341313">
              <a:spcBef>
                <a:spcPct val="20000"/>
              </a:spcBef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0250" indent="-169863" defTabSz="341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7450" indent="-169863" defTabSz="341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4650" indent="-169863" defTabSz="341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1850" indent="-169863" defTabSz="341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341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</a:rPr>
              <a:t>Perché IBM ?  </a:t>
            </a:r>
          </a:p>
          <a:p>
            <a:pPr marL="0" marR="0" lvl="0" indent="0" algn="r" defTabSz="341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</a:rPr>
              <a:t>Tecnologie Personale ed </a:t>
            </a:r>
            <a:r>
              <a:rPr kumimoji="0" lang="it-IT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</a:rPr>
              <a:t>Informazioni</a:t>
            </a:r>
            <a:endParaRPr kumimoji="0" lang="it-IT" alt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4929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32448"/>
            <a:ext cx="8686800" cy="396875"/>
          </a:xfrm>
        </p:spPr>
        <p:txBody>
          <a:bodyPr/>
          <a:lstStyle/>
          <a:p>
            <a:r>
              <a:rPr lang="it-IT" b="1" dirty="0"/>
              <a:t>Le componenti delle difese e dei principali attacchi: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5530507" y="2898441"/>
            <a:ext cx="1006475" cy="320675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C33D6-B048-4983-9B05-4197D3CC48D6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4192" y="1485296"/>
            <a:ext cx="3620429" cy="48311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40" y="3232148"/>
            <a:ext cx="3179337" cy="2962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57539" y="1485298"/>
            <a:ext cx="39594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AZIENDA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Sicurezza Piani Difensivi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 - Prevenzione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B - Rilevamento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 - Attenuazione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77" y="2540483"/>
            <a:ext cx="1341647" cy="125080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696924" y="4525965"/>
            <a:ext cx="1376738" cy="34273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21841" y="3699905"/>
            <a:ext cx="1376738" cy="3427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47843" y="5157614"/>
            <a:ext cx="1376738" cy="3427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cxnSp>
        <p:nvCxnSpPr>
          <p:cNvPr id="18" name="Curved Connector 17"/>
          <p:cNvCxnSpPr>
            <a:endCxn id="19" idx="3"/>
          </p:cNvCxnSpPr>
          <p:nvPr/>
        </p:nvCxnSpPr>
        <p:spPr>
          <a:xfrm>
            <a:off x="7130886" y="2191692"/>
            <a:ext cx="1729791" cy="954982"/>
          </a:xfrm>
          <a:prstGeom prst="curvedConnector3">
            <a:avLst>
              <a:gd name="adj1" fmla="val 114076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658687">
            <a:off x="7249711" y="2837979"/>
            <a:ext cx="1625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Attacchi Interni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25017" r="1405" b="8485"/>
          <a:stretch>
            <a:fillRect/>
          </a:stretch>
        </p:blipFill>
        <p:spPr bwMode="auto">
          <a:xfrm>
            <a:off x="687992" y="1876409"/>
            <a:ext cx="1077875" cy="1301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>
            <a:fillRect/>
          </a:stretch>
        </p:blipFill>
        <p:spPr bwMode="auto">
          <a:xfrm>
            <a:off x="474538" y="4149745"/>
            <a:ext cx="1551398" cy="965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3280" b="60135"/>
          <a:stretch/>
        </p:blipFill>
        <p:spPr bwMode="auto">
          <a:xfrm>
            <a:off x="8149800" y="3445299"/>
            <a:ext cx="936493" cy="947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92346" y="5281893"/>
            <a:ext cx="1906796" cy="5415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7889F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889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889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889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889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889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889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889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889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/>
              </a:rPr>
              <a:t>CryptoLocker –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/>
              </a:rPr>
              <a:t>distruzione dati per estorsione 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8571" y="2956195"/>
            <a:ext cx="1610280" cy="1135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/>
              </a:rPr>
              <a:t>Heartbleed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/>
              </a:rPr>
              <a:t> -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/>
              </a:rPr>
              <a:t>violazione crittografia </a:t>
            </a: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/>
              </a:rPr>
              <a:t>OpenSSL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/>
              </a:rPr>
              <a:t>  (https://)</a:t>
            </a:r>
          </a:p>
        </p:txBody>
      </p:sp>
      <p:grpSp>
        <p:nvGrpSpPr>
          <p:cNvPr id="25" name="Group 24"/>
          <p:cNvGrpSpPr/>
          <p:nvPr/>
        </p:nvGrpSpPr>
        <p:grpSpPr>
          <a:xfrm rot="10800000">
            <a:off x="2166651" y="2647024"/>
            <a:ext cx="540082" cy="1745379"/>
            <a:chOff x="6815187" y="3523105"/>
            <a:chExt cx="339309" cy="1038806"/>
          </a:xfrm>
        </p:grpSpPr>
        <p:sp>
          <p:nvSpPr>
            <p:cNvPr id="26" name="Right Arrow 25"/>
            <p:cNvSpPr/>
            <p:nvPr/>
          </p:nvSpPr>
          <p:spPr bwMode="auto">
            <a:xfrm rot="10800000">
              <a:off x="6820949" y="4053675"/>
              <a:ext cx="327804" cy="16030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Right Arrow 26"/>
            <p:cNvSpPr/>
            <p:nvPr/>
          </p:nvSpPr>
          <p:spPr bwMode="auto">
            <a:xfrm rot="10800000">
              <a:off x="6826692" y="4223320"/>
              <a:ext cx="327804" cy="16030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 rot="10800000">
              <a:off x="6815187" y="4401602"/>
              <a:ext cx="327804" cy="16030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 rot="10800000">
              <a:off x="6822961" y="3884005"/>
              <a:ext cx="327804" cy="16030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Right Arrow 29"/>
            <p:cNvSpPr/>
            <p:nvPr/>
          </p:nvSpPr>
          <p:spPr bwMode="auto">
            <a:xfrm rot="10800000">
              <a:off x="6820411" y="3523105"/>
              <a:ext cx="327804" cy="16030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 rot="10800000">
              <a:off x="6825289" y="3704074"/>
              <a:ext cx="327804" cy="16030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0" y="1194496"/>
            <a:ext cx="1341647" cy="12508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77" y="4049900"/>
            <a:ext cx="1341647" cy="12508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6" y="5438707"/>
            <a:ext cx="1341647" cy="12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20195" y="1003118"/>
            <a:ext cx="8635798" cy="4970389"/>
          </a:xfrm>
          <a:prstGeom prst="rect">
            <a:avLst/>
          </a:prstGeom>
          <a:solidFill>
            <a:srgbClr val="E38F8F"/>
          </a:solidFill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50" y="1322184"/>
            <a:ext cx="6671790" cy="448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0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32448"/>
            <a:ext cx="8686800" cy="396875"/>
          </a:xfrm>
        </p:spPr>
        <p:txBody>
          <a:bodyPr/>
          <a:lstStyle/>
          <a:p>
            <a:r>
              <a:rPr lang="it-IT" b="1" dirty="0"/>
              <a:t>                   Riepilogo i Servizi IT IBM per la Sicurezza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4997" y="1247009"/>
            <a:ext cx="7836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Sicurezza IT difensivo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PREVENZIONE RILEVAMENTO ATTENUAZIONE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Riepilogo Servizi IBM Applicabili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2" y="2196127"/>
            <a:ext cx="8069165" cy="376391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9212" y="1167214"/>
            <a:ext cx="8965580" cy="4965956"/>
          </a:xfrm>
          <a:prstGeom prst="rect">
            <a:avLst/>
          </a:prstGeom>
          <a:noFill/>
          <a:ln>
            <a:solidFill>
              <a:srgbClr val="82D0F4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743090" y="1521582"/>
            <a:ext cx="1832518" cy="446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03507" y="1521582"/>
            <a:ext cx="1832518" cy="446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71531" y="1521582"/>
            <a:ext cx="1832518" cy="446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5" y="815073"/>
            <a:ext cx="1214684" cy="16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0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2" y="1837732"/>
            <a:ext cx="1655255" cy="128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15" y="3199563"/>
            <a:ext cx="1582893" cy="128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93" y="3235709"/>
            <a:ext cx="1532738" cy="125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05" y="4724540"/>
            <a:ext cx="1477107" cy="130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563" y="720725"/>
            <a:ext cx="8686800" cy="396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Quattro esempi reali, con problematiche ed esempi risolutivi.</a:t>
            </a:r>
          </a:p>
        </p:txBody>
      </p:sp>
    </p:spTree>
    <p:extLst>
      <p:ext uri="{BB962C8B-B14F-4D97-AF65-F5344CB8AC3E}">
        <p14:creationId xmlns:p14="http://schemas.microsoft.com/office/powerpoint/2010/main" val="395642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 txBox="1">
            <a:spLocks/>
          </p:cNvSpPr>
          <p:nvPr/>
        </p:nvSpPr>
        <p:spPr bwMode="auto">
          <a:xfrm>
            <a:off x="457200" y="304800"/>
            <a:ext cx="8229600" cy="103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21529" name="Straight Arrow Connector 43"/>
          <p:cNvCxnSpPr>
            <a:cxnSpLocks noChangeShapeType="1"/>
          </p:cNvCxnSpPr>
          <p:nvPr/>
        </p:nvCxnSpPr>
        <p:spPr bwMode="auto">
          <a:xfrm>
            <a:off x="1761744" y="2266123"/>
            <a:ext cx="5791200" cy="0"/>
          </a:xfrm>
          <a:prstGeom prst="straightConnector1">
            <a:avLst/>
          </a:prstGeom>
          <a:noFill/>
          <a:ln w="19050" algn="ctr">
            <a:solidFill>
              <a:srgbClr val="E9830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357188" y="720041"/>
            <a:ext cx="625462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/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–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>
                  <a:lumMod val="50000"/>
                </a:schemeClr>
              </a:buClr>
              <a:buChar char="•"/>
              <a:tabLst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Char char="–"/>
              <a:defRPr sz="14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>
                <a:srgbClr val="9A918C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E98306"/>
                </a:solidFill>
                <a:effectLst/>
                <a:uLnTx/>
                <a:uFillTx/>
                <a:latin typeface="Calibri"/>
                <a:ea typeface="MS PGothic"/>
              </a:rPr>
              <a:t>CLIENTE: “ATTACCATO” 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>
                <a:srgbClr val="9A918C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RICCARDO ha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subito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un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attacco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“Man in The Middle”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hanno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subito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un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furto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del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valore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di 50.000€ per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una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transazione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incauta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Sono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realmente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disperati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e non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comprendono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come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possono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reagire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perchè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l’estorsione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è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avvenuta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dall’estero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</a:rPr>
              <a:t>. 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9A918C">
                  <a:lumMod val="50000"/>
                </a:srgbClr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1280" y="2379203"/>
            <a:ext cx="5492262" cy="3567112"/>
          </a:xfrm>
          <a:prstGeom prst="rect">
            <a:avLst/>
          </a:prstGeom>
          <a:gradFill flip="none" rotWithShape="1">
            <a:gsLst>
              <a:gs pos="0">
                <a:srgbClr val="FDBB30"/>
              </a:gs>
              <a:gs pos="100000">
                <a:srgbClr val="FDBB30">
                  <a:alpha val="0"/>
                </a:srgbClr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1092744" y="2517315"/>
            <a:ext cx="43870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>
            <a:normAutofit/>
          </a:bodyPr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Char char="•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Azioni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Eseguite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con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PARTNER e IBM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303783" y="3160443"/>
            <a:ext cx="532227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/>
          <a:lstStyle>
            <a:lvl1pPr marL="233310" indent="-2333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333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88975" indent="-1714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Char char="•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854075" indent="-1651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4725" indent="-1206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18832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75927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3033024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90120" indent="-22854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bg2"/>
              </a:buClr>
              <a:buFont typeface="Arial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LE AZIONI PERSEGUITE: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Intervie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IBM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PARTNER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presso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Cliente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per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comprendere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Si propone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una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ANALISI FORENSE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IBM eseguono approfondimenti tecnici tramite il SERVIZIO IBM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IBM scopre il problema e redige un Rapporto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IL PARTNER fornisce supporto LEGALE INTERNAZIONALE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Si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entra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in causa (Germany)  e la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si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vince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 </a:t>
            </a: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Il CLIENTE RECUPERA IL MALTOLTO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233310" marR="0" lvl="0" indent="-23331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/>
              </a:rPr>
              <a:t>.....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/>
            </a:endParaRPr>
          </a:p>
        </p:txBody>
      </p:sp>
      <p:pic>
        <p:nvPicPr>
          <p:cNvPr id="47" name="Picture 43" descr="ICON_S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7" y="2435987"/>
            <a:ext cx="859067" cy="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0" y="763953"/>
            <a:ext cx="1655255" cy="1289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6000259" y="2637486"/>
            <a:ext cx="2805413" cy="40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SERVIZI IBM UTILIZZATI </a:t>
            </a:r>
            <a:b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</a:br>
            <a:b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</a:b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- Servizio di IBM </a:t>
            </a: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ANALISI FORENSE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</a:b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- IBM HVM 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</a:rPr>
              <a:t>(Host Vulnerability Management) 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3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32448"/>
            <a:ext cx="8686800" cy="396875"/>
          </a:xfrm>
        </p:spPr>
        <p:txBody>
          <a:bodyPr/>
          <a:lstStyle/>
          <a:p>
            <a:r>
              <a:rPr lang="it-IT" b="1" dirty="0"/>
              <a:t>Servizi Security IBM GTS: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MARCHON &amp; IBM Confidential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" y="1463424"/>
            <a:ext cx="8121851" cy="471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872155"/>
      </p:ext>
    </p:extLst>
  </p:cSld>
  <p:clrMapOvr>
    <a:masterClrMapping/>
  </p:clrMapOvr>
</p:sld>
</file>

<file path=ppt/theme/theme1.xml><?xml version="1.0" encoding="utf-8"?>
<a:theme xmlns:a="http://schemas.openxmlformats.org/drawingml/2006/main" name="Expert_integrated_systems_PureSystems_PPT_template_white_standard_V3">
  <a:themeElements>
    <a:clrScheme name="Expert_integrated_systems_PureSystems_PPT_template_white_standard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ert_integrated_systems_PureSystems_PPT_template_white_standard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Theme">
  <a:themeElements>
    <a:clrScheme name="Custom 1">
      <a:dk1>
        <a:srgbClr val="000000"/>
      </a:dk1>
      <a:lt1>
        <a:srgbClr val="FFFFFF"/>
      </a:lt1>
      <a:dk2>
        <a:srgbClr val="00B2EF"/>
      </a:dk2>
      <a:lt2>
        <a:srgbClr val="005B7F"/>
      </a:lt2>
      <a:accent1>
        <a:srgbClr val="32BAEC"/>
      </a:accent1>
      <a:accent2>
        <a:srgbClr val="68A400"/>
      </a:accent2>
      <a:accent3>
        <a:srgbClr val="B5C902"/>
      </a:accent3>
      <a:accent4>
        <a:srgbClr val="F15924"/>
      </a:accent4>
      <a:accent5>
        <a:srgbClr val="ED9E05"/>
      </a:accent5>
      <a:accent6>
        <a:srgbClr val="FFDF01"/>
      </a:accent6>
      <a:hlink>
        <a:srgbClr val="00B0F0"/>
      </a:hlink>
      <a:folHlink>
        <a:srgbClr val="005B7F"/>
      </a:folHlink>
    </a:clrScheme>
    <a:fontScheme name="Default Theme">
      <a:majorFont>
        <a:latin typeface=""/>
        <a:ea typeface="MS PGothic"/>
        <a:cs typeface="MS PGothic"/>
      </a:majorFont>
      <a:minorFont>
        <a:latin typeface="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IBM Security Strategy 2011 v2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885</Words>
  <Application>Microsoft Office PowerPoint</Application>
  <PresentationFormat>On-screen Show (4:3)</PresentationFormat>
  <Paragraphs>176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Unicode MS</vt:lpstr>
      <vt:lpstr>ＭＳ Ｐゴシック</vt:lpstr>
      <vt:lpstr>ＭＳ Ｐゴシック</vt:lpstr>
      <vt:lpstr>Arial</vt:lpstr>
      <vt:lpstr>Calibri</vt:lpstr>
      <vt:lpstr>Helvetica Neue Light</vt:lpstr>
      <vt:lpstr>Helvetica Neue Medium</vt:lpstr>
      <vt:lpstr>Symbol</vt:lpstr>
      <vt:lpstr>Wingdings</vt:lpstr>
      <vt:lpstr>Expert_integrated_systems_PureSystems_PPT_template_white_standard_V3</vt:lpstr>
      <vt:lpstr>1_Default Theme</vt:lpstr>
      <vt:lpstr>PowerPoint Presentation</vt:lpstr>
      <vt:lpstr>STRATEGIA IBM CAMSS:  (Cloud - Analitycs - Mobile - Social - Security)  Tecnologie IBM + Partner Evoluti = SOLUZIONI x INNOVARE </vt:lpstr>
      <vt:lpstr>PowerPoint Presentation</vt:lpstr>
      <vt:lpstr>Le componenti delle difese e dei principali attacchi:</vt:lpstr>
      <vt:lpstr>PowerPoint Presentation</vt:lpstr>
      <vt:lpstr>                   Riepilogo i Servizi IT IBM per la Sicurezza</vt:lpstr>
      <vt:lpstr>PowerPoint Presentation</vt:lpstr>
      <vt:lpstr>PowerPoint Presentation</vt:lpstr>
      <vt:lpstr>Servizi Security IBM GTS:  </vt:lpstr>
      <vt:lpstr>SERVIZI IBM UTILIZZATI   - 5 GIORNATE IBM Power i per implementare FLASH COPY  - IBM VSR (Virtualized Server Recovery) DR evoluto ineramente a carico IBM   </vt:lpstr>
      <vt:lpstr>Servizi Resilienza IBM GTS:  </vt:lpstr>
      <vt:lpstr>PowerPoint Presentation</vt:lpstr>
      <vt:lpstr>Servizi Security IBM GTS:  </vt:lpstr>
      <vt:lpstr>PowerPoint Presentation</vt:lpstr>
      <vt:lpstr>Servizi Security IBM GTS:  </vt:lpstr>
      <vt:lpstr>PowerPoint Presentation</vt:lpstr>
      <vt:lpstr>                   Riepilogo i Servizi IT IBM per la Sicurezza</vt:lpstr>
      <vt:lpstr>PowerPoint Presentation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IBM_ADMIN</dc:creator>
  <cp:lastModifiedBy>Anna Landolfi</cp:lastModifiedBy>
  <cp:revision>58</cp:revision>
  <dcterms:created xsi:type="dcterms:W3CDTF">2014-02-21T15:50:47Z</dcterms:created>
  <dcterms:modified xsi:type="dcterms:W3CDTF">2016-06-27T14:12:32Z</dcterms:modified>
</cp:coreProperties>
</file>